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0" r:id="rId6"/>
    <p:sldId id="266" r:id="rId7"/>
    <p:sldId id="262" r:id="rId8"/>
    <p:sldId id="263" r:id="rId9"/>
    <p:sldId id="267" r:id="rId10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é Raap" initials="RR" lastIdx="9" clrIdx="0">
    <p:extLst>
      <p:ext uri="{19B8F6BF-5375-455C-9EA6-DF929625EA0E}">
        <p15:presenceInfo xmlns:p15="http://schemas.microsoft.com/office/powerpoint/2012/main" userId="147a3af7182b4e45" providerId="Windows Live"/>
      </p:ext>
    </p:extLst>
  </p:cmAuthor>
  <p:cmAuthor id="2" name="Henk Botter" initials="HB" lastIdx="4" clrIdx="1">
    <p:extLst>
      <p:ext uri="{19B8F6BF-5375-455C-9EA6-DF929625EA0E}">
        <p15:presenceInfo xmlns:p15="http://schemas.microsoft.com/office/powerpoint/2012/main" userId="6a70f358fb4946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C20B231-D5E0-41E9-BEE4-E558BF29D469}" type="datetime1">
              <a:rPr lang="nl-NL"/>
              <a:pPr lvl="0"/>
              <a:t>21-10-2021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564B528-ADE5-453D-8B50-E0E9F7C277D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4545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4C41A87F-E050-4BCB-9978-F47D97AF172C}" type="datetime3">
              <a:rPr lang="nl-NL"/>
              <a:pPr lvl="0"/>
              <a:t>21/10/21</a:t>
            </a:fld>
            <a:endParaRPr lang="mr-IN"/>
          </a:p>
        </p:txBody>
      </p:sp>
      <p:pic>
        <p:nvPicPr>
          <p:cNvPr id="5" name="Afbeelding 5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9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7315023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43494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73676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26097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246917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94386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2" title="Eind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17273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4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10" title="Schutbla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993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987666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311797242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17864898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225503" lvl="2" indent="-579391">
              <a:buFont typeface=".AppleSystemUIFont"/>
              <a:buChar char="‑"/>
              <a:defRPr/>
            </a:lvl2pPr>
            <a:lvl3pPr marL="2285826" lvl="3" indent="0">
              <a:buNone/>
              <a:defRPr sz="1800"/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7660167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311596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27520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0212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6" title="Logo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10" title="Bedrijfstak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Havo </a:t>
            </a:r>
            <a:br>
              <a:rPr lang="nl-NL"/>
            </a:br>
            <a:r>
              <a:rPr lang="nl-NL"/>
              <a:t>Paragraaf 1.3</a:t>
            </a:r>
            <a:br>
              <a:rPr lang="nl-NL"/>
            </a:br>
            <a:br>
              <a:rPr lang="nl-NL"/>
            </a:br>
            <a:r>
              <a:rPr lang="nl-NL"/>
              <a:t>De eerste steden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4294967295"/>
          </p:nvPr>
        </p:nvSpPr>
        <p:spPr>
          <a:xfrm>
            <a:off x="1254532" y="2633212"/>
            <a:ext cx="13528163" cy="3699698"/>
          </a:xfrm>
        </p:spPr>
        <p:txBody>
          <a:bodyPr/>
          <a:lstStyle/>
          <a:p>
            <a:pPr marL="457200" lvl="0" indent="-457200"/>
            <a:r>
              <a:rPr lang="nl-NL" dirty="0"/>
              <a:t>hoe de eerste steden ontstonden</a:t>
            </a:r>
            <a:br>
              <a:rPr lang="nl-NL" dirty="0"/>
            </a:br>
            <a:endParaRPr lang="nl-NL" dirty="0"/>
          </a:p>
          <a:p>
            <a:pPr marL="457200" lvl="0" indent="-457200"/>
            <a:r>
              <a:rPr lang="nl-NL" dirty="0"/>
              <a:t>welke groepen ontstonden in </a:t>
            </a:r>
            <a:r>
              <a:rPr lang="nl-NL" dirty="0" err="1"/>
              <a:t>landbouwstedelijke</a:t>
            </a:r>
            <a:r>
              <a:rPr lang="nl-NL" dirty="0"/>
              <a:t> samenlevingen</a:t>
            </a:r>
            <a:br>
              <a:rPr lang="nl-NL" dirty="0"/>
            </a:br>
            <a:endParaRPr lang="nl-NL" dirty="0"/>
          </a:p>
          <a:p>
            <a:pPr marL="457200" lvl="0" indent="-457200"/>
            <a:r>
              <a:rPr lang="nl-NL" dirty="0"/>
              <a:t>welke politieke ontwikkelingen plaatsvonden</a:t>
            </a:r>
            <a:br>
              <a:rPr lang="nl-NL" dirty="0"/>
            </a:br>
            <a:endParaRPr lang="nl-NL" dirty="0"/>
          </a:p>
          <a:p>
            <a:pPr marL="457200" lvl="0" indent="-457200"/>
            <a:r>
              <a:rPr lang="nl-NL" dirty="0"/>
              <a:t>welke culturele ontwikkelingen plaatsvonden</a:t>
            </a:r>
          </a:p>
        </p:txBody>
      </p:sp>
      <p:sp>
        <p:nvSpPr>
          <p:cNvPr id="3" name="Titel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In deze presentatie leer je:</a:t>
            </a:r>
          </a:p>
        </p:txBody>
      </p:sp>
      <p:sp>
        <p:nvSpPr>
          <p:cNvPr id="4" name="Tijdelijke aanduiding voor tekst 3"/>
          <p:cNvSpPr txBox="1"/>
          <p:nvPr/>
        </p:nvSpPr>
        <p:spPr>
          <a:xfrm>
            <a:off x="1246610" y="7459574"/>
            <a:ext cx="17602958" cy="2582622"/>
          </a:xfrm>
          <a:prstGeom prst="rect">
            <a:avLst/>
          </a:prstGeom>
          <a:solidFill>
            <a:srgbClr val="FF0000"/>
          </a:solidFill>
          <a:ln cap="flat"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28642"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Kenmerkend aspect</a:t>
            </a:r>
            <a:r>
              <a:rPr lang="nl-NL" sz="3300" b="1" ker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: </a:t>
            </a:r>
          </a:p>
          <a:p>
            <a:pPr marL="985842" lvl="0" indent="-457200"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kern="0">
                <a:solidFill>
                  <a:srgbClr val="FFFFFF"/>
                </a:solidFill>
                <a:latin typeface="Arial"/>
                <a:ea typeface="Arial"/>
                <a:cs typeface="Arial"/>
              </a:rPr>
              <a:t>h</a:t>
            </a:r>
            <a:r>
              <a:rPr lang="nl-NL" sz="3300" b="0" i="0" u="none" strike="noStrike" kern="0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et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ontstaan van de eerste stedelijke gemeenschappen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Het ontstaan van steden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9172739" cy="75276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dirty="0"/>
              <a:t>Dorpen hadden in de prehistorie hooguit enkele honderden inwoners. De inwoners leefden van de landbouw.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De eerste </a:t>
            </a:r>
            <a:r>
              <a:rPr lang="nl-NL" dirty="0">
                <a:solidFill>
                  <a:srgbClr val="FF0000"/>
                </a:solidFill>
              </a:rPr>
              <a:t>steden</a:t>
            </a:r>
            <a:r>
              <a:rPr lang="nl-NL" dirty="0"/>
              <a:t> ontstonden tussen 4000 en 2000 v.C. bij de rivieren de Eufraat en Tigris in Mesopotamië.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Daar bouwde het </a:t>
            </a:r>
            <a:r>
              <a:rPr lang="nl-NL" dirty="0">
                <a:solidFill>
                  <a:srgbClr val="FF0000"/>
                </a:solidFill>
              </a:rPr>
              <a:t>volk</a:t>
            </a:r>
            <a:r>
              <a:rPr lang="nl-NL" b="1" dirty="0"/>
              <a:t> </a:t>
            </a:r>
            <a:r>
              <a:rPr lang="nl-NL" dirty="0"/>
              <a:t>van de </a:t>
            </a:r>
            <a:r>
              <a:rPr lang="nl-NL" dirty="0" err="1"/>
              <a:t>Soemeriërs</a:t>
            </a:r>
            <a:r>
              <a:rPr lang="nl-NL" dirty="0"/>
              <a:t> dorpen uit tot steden met o.a. bestuursgebouwen en </a:t>
            </a:r>
            <a:r>
              <a:rPr lang="nl-NL" dirty="0">
                <a:solidFill>
                  <a:srgbClr val="FF0000"/>
                </a:solidFill>
              </a:rPr>
              <a:t>tempels</a:t>
            </a:r>
            <a:r>
              <a:rPr lang="nl-NL" dirty="0"/>
              <a:t>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Het ontstaan van de eerste stedelijke </a:t>
            </a:r>
            <a:r>
              <a:rPr lang="nl-NL" dirty="0" err="1"/>
              <a:t>gemeen-schappen</a:t>
            </a:r>
            <a:r>
              <a:rPr lang="nl-NL" dirty="0"/>
              <a:t> is een </a:t>
            </a:r>
            <a:r>
              <a:rPr lang="nl-NL" b="1" dirty="0"/>
              <a:t>kenmerkend aspect </a:t>
            </a:r>
            <a:r>
              <a:rPr lang="nl-NL" dirty="0"/>
              <a:t>van de tijd van de jagers en boeren. </a:t>
            </a:r>
          </a:p>
        </p:txBody>
      </p:sp>
      <p:sp>
        <p:nvSpPr>
          <p:cNvPr id="4" name="Tijdelijke aanduiding voor tekst 4"/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stad: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van het platteland afgescheiden plaats met veel bewoners, waarvan de meesten niet leven van de landbouw</a:t>
            </a:r>
          </a:p>
          <a:p>
            <a:pPr marL="26042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11177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volk: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grote groep mensen</a:t>
            </a:r>
          </a:p>
          <a:p>
            <a:pPr marL="536579" marR="0" lvl="0" indent="-511177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11177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tempel: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gebouw waar een god wordt vereerd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De landbouwstedelijke samenleving 1/2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7548134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Door landbouwoverschotten hoefde niet iedereen meer als boer te leven. Zo ontstond de </a:t>
            </a:r>
            <a:r>
              <a:rPr lang="nl-NL" dirty="0">
                <a:solidFill>
                  <a:srgbClr val="FF0000"/>
                </a:solidFill>
              </a:rPr>
              <a:t>landbouwstedelijke samenleving</a:t>
            </a:r>
            <a:r>
              <a:rPr lang="nl-NL" dirty="0"/>
              <a:t>.</a:t>
            </a:r>
          </a:p>
          <a:p>
            <a:pPr marL="0" lvl="0" indent="0">
              <a:lnSpc>
                <a:spcPct val="90000"/>
              </a:lnSpc>
              <a:buNone/>
            </a:pPr>
            <a:endParaRPr lang="nl-NL" dirty="0"/>
          </a:p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Het bouwen en onderhouden van de dijken, dammen en kanalen bij de rivieren moest worden georganiseerd. Hierdoor ontstond bij de </a:t>
            </a:r>
            <a:r>
              <a:rPr lang="nl-NL" dirty="0" err="1"/>
              <a:t>Soemeriërs</a:t>
            </a:r>
            <a:r>
              <a:rPr lang="nl-NL" dirty="0"/>
              <a:t> de </a:t>
            </a:r>
            <a:r>
              <a:rPr lang="nl-NL" dirty="0">
                <a:solidFill>
                  <a:srgbClr val="FF0000"/>
                </a:solidFill>
              </a:rPr>
              <a:t>elite</a:t>
            </a:r>
            <a:r>
              <a:rPr lang="nl-NL" dirty="0"/>
              <a:t>. </a:t>
            </a:r>
          </a:p>
        </p:txBody>
      </p:sp>
      <p:sp>
        <p:nvSpPr>
          <p:cNvPr id="4" name="Tijdelijke aanduiding voor tekst 4"/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 err="1">
                <a:solidFill>
                  <a:srgbClr val="FFFFFF"/>
                </a:solidFill>
                <a:uFillTx/>
                <a:latin typeface="Arial"/>
                <a:cs typeface="Arial"/>
              </a:rPr>
              <a:t>landbouwstedelijke</a:t>
            </a: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 samenleving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(</a:t>
            </a: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agrarisch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-</a:t>
            </a: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stedelijke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of </a:t>
            </a: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agrarisch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-</a:t>
            </a: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urbane samenleving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)</a:t>
            </a: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: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 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	maatschappij met steden waarin een minderheid van de bevolking leeft van ambachten en handel, terwijl de meeste mensen op het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	platteland leven van landbouw</a:t>
            </a:r>
          </a:p>
          <a:p>
            <a:pPr marL="26042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11177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elite: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toplaag in de samenleving, de </a:t>
            </a:r>
          </a:p>
          <a:p>
            <a:pPr marL="536579" marR="0" lvl="0" indent="-511177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	meest machtige, rijke of</a:t>
            </a:r>
          </a:p>
          <a:p>
            <a:pPr marL="536579" marR="0" lvl="0" indent="-511177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	geleerde mensen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1" y="2513191"/>
            <a:ext cx="8805439" cy="7527697"/>
          </a:xfrm>
        </p:spPr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In de steden ontstonden beroepen door </a:t>
            </a:r>
            <a:r>
              <a:rPr lang="nl-NL" dirty="0">
                <a:solidFill>
                  <a:srgbClr val="FF0000"/>
                </a:solidFill>
              </a:rPr>
              <a:t>specialisatie</a:t>
            </a:r>
            <a:r>
              <a:rPr lang="nl-NL" dirty="0"/>
              <a:t>: als iemand zich richt op een bepaalde vaardigheid. Bijvoorbeeld </a:t>
            </a:r>
            <a:r>
              <a:rPr lang="nl-NL" dirty="0" err="1"/>
              <a:t>ambte-naren</a:t>
            </a:r>
            <a:r>
              <a:rPr lang="nl-NL" dirty="0"/>
              <a:t> en </a:t>
            </a:r>
            <a:r>
              <a:rPr lang="nl-NL" dirty="0">
                <a:solidFill>
                  <a:srgbClr val="FF0000"/>
                </a:solidFill>
              </a:rPr>
              <a:t>priesters</a:t>
            </a:r>
            <a:r>
              <a:rPr lang="nl-NL" dirty="0"/>
              <a:t>: de godsdienstige leiders.</a:t>
            </a:r>
          </a:p>
          <a:p>
            <a:pPr marL="0" lvl="0" indent="0">
              <a:lnSpc>
                <a:spcPct val="90000"/>
              </a:lnSpc>
              <a:buNone/>
            </a:pPr>
            <a:endParaRPr lang="nl-NL" dirty="0"/>
          </a:p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Er kwamen vakmensen met een </a:t>
            </a:r>
            <a:r>
              <a:rPr lang="nl-NL" dirty="0">
                <a:solidFill>
                  <a:srgbClr val="FF0000"/>
                </a:solidFill>
              </a:rPr>
              <a:t>ambacht</a:t>
            </a:r>
            <a:r>
              <a:rPr lang="nl-NL" dirty="0"/>
              <a:t>: </a:t>
            </a:r>
            <a:br>
              <a:rPr lang="nl-NL" dirty="0"/>
            </a:br>
            <a:r>
              <a:rPr lang="nl-NL" dirty="0"/>
              <a:t>een beroep waarbij iemand producten maakt met zijn handen en gereedschap.</a:t>
            </a:r>
          </a:p>
          <a:p>
            <a:pPr marL="0" lvl="0" indent="0">
              <a:lnSpc>
                <a:spcPct val="90000"/>
              </a:lnSpc>
              <a:buNone/>
            </a:pPr>
            <a:endParaRPr lang="nl-NL" dirty="0"/>
          </a:p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Steden waren afhankelijk van </a:t>
            </a:r>
            <a:r>
              <a:rPr lang="nl-NL" dirty="0">
                <a:solidFill>
                  <a:srgbClr val="FF0000"/>
                </a:solidFill>
              </a:rPr>
              <a:t>handel</a:t>
            </a:r>
            <a:r>
              <a:rPr lang="nl-NL" dirty="0"/>
              <a:t>: </a:t>
            </a:r>
            <a:br>
              <a:rPr lang="nl-NL" dirty="0"/>
            </a:br>
            <a:r>
              <a:rPr lang="nl-NL" dirty="0"/>
              <a:t>het kopen en verkopen van producten. </a:t>
            </a:r>
            <a:br>
              <a:rPr lang="nl-NL" dirty="0"/>
            </a:br>
            <a:r>
              <a:rPr lang="nl-NL" dirty="0"/>
              <a:t>Dit gebeurde op een </a:t>
            </a:r>
            <a:r>
              <a:rPr lang="nl-NL" dirty="0">
                <a:solidFill>
                  <a:srgbClr val="FF0000"/>
                </a:solidFill>
              </a:rPr>
              <a:t>markt</a:t>
            </a:r>
            <a:r>
              <a:rPr lang="nl-NL" dirty="0"/>
              <a:t>: de plaats waar producten worden gekocht en verkocht.</a:t>
            </a:r>
          </a:p>
        </p:txBody>
      </p:sp>
      <p:pic>
        <p:nvPicPr>
          <p:cNvPr id="3" name="Afbeelding 5" descr="Afbeelding met lucht, grond, gebouw, buiten&#10;&#10;Beschrijving is gegenereerd met zeer hoge betrouwbaarhei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9547" y="2513191"/>
            <a:ext cx="8080022" cy="606324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1FBE957A-3CE3-417F-99AA-E4337918BB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/>
          <a:lstStyle/>
          <a:p>
            <a:pPr lvl="0"/>
            <a:r>
              <a:rPr lang="nl-NL" dirty="0"/>
              <a:t>De landbouwstedelijke samenleving 2/2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Politieke ontwikkelingen 1/2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7527697"/>
          </a:xfrm>
        </p:spPr>
        <p:txBody>
          <a:bodyPr/>
          <a:lstStyle/>
          <a:p>
            <a:pPr marL="0" lvl="0" indent="0">
              <a:buNone/>
            </a:pPr>
            <a:r>
              <a:rPr lang="nl-NL" dirty="0"/>
              <a:t>De </a:t>
            </a:r>
            <a:r>
              <a:rPr lang="nl-NL" dirty="0" err="1"/>
              <a:t>Soemerische</a:t>
            </a:r>
            <a:r>
              <a:rPr lang="nl-NL" dirty="0"/>
              <a:t> steden in Mesopotamië werden geleid door </a:t>
            </a:r>
            <a:r>
              <a:rPr lang="nl-NL" dirty="0">
                <a:solidFill>
                  <a:srgbClr val="FF0000"/>
                </a:solidFill>
              </a:rPr>
              <a:t>vorsten</a:t>
            </a:r>
            <a:r>
              <a:rPr lang="nl-NL" dirty="0"/>
              <a:t>. De rest van de bevolking bestond uit </a:t>
            </a:r>
            <a:r>
              <a:rPr lang="nl-NL" dirty="0">
                <a:solidFill>
                  <a:srgbClr val="FF0000"/>
                </a:solidFill>
              </a:rPr>
              <a:t>onderdanen</a:t>
            </a:r>
            <a:r>
              <a:rPr lang="nl-NL" dirty="0"/>
              <a:t>. 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In Egypte ontstond omstreeks 3000 v.C. één </a:t>
            </a:r>
            <a:r>
              <a:rPr lang="nl-NL" dirty="0">
                <a:solidFill>
                  <a:srgbClr val="FF0000"/>
                </a:solidFill>
              </a:rPr>
              <a:t>staat</a:t>
            </a:r>
            <a:r>
              <a:rPr lang="nl-NL" dirty="0"/>
              <a:t> met een koning, de farao. 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In Mesopotamië bleven de </a:t>
            </a:r>
            <a:r>
              <a:rPr lang="nl-NL" dirty="0">
                <a:solidFill>
                  <a:srgbClr val="FF0000"/>
                </a:solidFill>
              </a:rPr>
              <a:t>stadstaten</a:t>
            </a:r>
            <a:r>
              <a:rPr lang="nl-NL" dirty="0"/>
              <a:t> bestaan. De koning was vaak ook </a:t>
            </a:r>
            <a:r>
              <a:rPr lang="nl-NL" dirty="0">
                <a:solidFill>
                  <a:schemeClr val="tx1"/>
                </a:solidFill>
              </a:rPr>
              <a:t>opperpriester, dat versterkte zijn</a:t>
            </a:r>
            <a:r>
              <a:rPr lang="nl-NL" dirty="0">
                <a:solidFill>
                  <a:srgbClr val="FF0000"/>
                </a:solidFill>
              </a:rPr>
              <a:t> gezag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endParaRPr lang="nl-NL" dirty="0"/>
          </a:p>
        </p:txBody>
      </p:sp>
      <p:sp>
        <p:nvSpPr>
          <p:cNvPr id="4" name="Tijdelijke aanduiding voor tekst 4"/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vorst: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hoofd van een staat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onderdaan: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persoon die moet 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	gehoorzamen aan een regering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staat: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1 regering, 2 gebied met een 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	regering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kern="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536579" lvl="0" indent="-53657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cs typeface="Arial"/>
              </a:rPr>
              <a:t>stadstaat: </a:t>
            </a:r>
            <a:r>
              <a:rPr lang="nl-NL" sz="3300" kern="0" dirty="0">
                <a:solidFill>
                  <a:srgbClr val="FFFFFF"/>
                </a:solidFill>
                <a:latin typeface="Arial"/>
                <a:cs typeface="Arial"/>
              </a:rPr>
              <a:t>staat die bestaat uit een </a:t>
            </a:r>
          </a:p>
          <a:p>
            <a:pPr marL="536579" lvl="0" indent="-53657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kern="0" dirty="0">
                <a:solidFill>
                  <a:srgbClr val="FFFFFF"/>
                </a:solidFill>
                <a:latin typeface="Arial"/>
                <a:cs typeface="Arial"/>
              </a:rPr>
              <a:t>	stad met het omliggende gebied</a:t>
            </a:r>
          </a:p>
          <a:p>
            <a:pPr marL="536579" lvl="0" indent="-53657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kern="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536579" lvl="0" indent="-53657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cs typeface="Arial"/>
              </a:rPr>
              <a:t>gezag: </a:t>
            </a:r>
            <a:r>
              <a:rPr lang="nl-NL" sz="3300" kern="0" dirty="0">
                <a:solidFill>
                  <a:srgbClr val="FFFFFF"/>
                </a:solidFill>
                <a:latin typeface="Arial"/>
                <a:cs typeface="Arial"/>
              </a:rPr>
              <a:t>1 overwicht, 2 persoon of instelling met macht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1" y="2513191"/>
            <a:ext cx="8805440" cy="7527697"/>
          </a:xfrm>
        </p:spPr>
        <p:txBody>
          <a:bodyPr/>
          <a:lstStyle/>
          <a:p>
            <a:pPr marL="0" lvl="0" indent="0">
              <a:buNone/>
            </a:pPr>
            <a:r>
              <a:rPr lang="nl-NL" dirty="0"/>
              <a:t>Slaven en boeren stonden landbouwstedelijke samenleving onderaan in de sociale </a:t>
            </a:r>
            <a:r>
              <a:rPr lang="nl-NL" dirty="0">
                <a:solidFill>
                  <a:srgbClr val="FF0000"/>
                </a:solidFill>
              </a:rPr>
              <a:t>hiërarchie</a:t>
            </a:r>
            <a:r>
              <a:rPr lang="nl-NL" dirty="0">
                <a:solidFill>
                  <a:schemeClr val="tx1"/>
                </a:solidFill>
              </a:rPr>
              <a:t>:</a:t>
            </a:r>
            <a:r>
              <a:rPr lang="nl-NL" b="1" dirty="0"/>
              <a:t> </a:t>
            </a:r>
            <a:r>
              <a:rPr lang="nl-NL" dirty="0"/>
              <a:t>rangorde. Hun oogst moesten ze afstaan aan de staat. 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De regering</a:t>
            </a:r>
            <a:r>
              <a:rPr lang="nl-NL" b="1" dirty="0"/>
              <a:t> </a:t>
            </a:r>
            <a:r>
              <a:rPr lang="nl-NL" dirty="0"/>
              <a:t>kon voedsel verstrekken aan bijvoorbeeld ambtenaren, militairen en priesters door deze </a:t>
            </a:r>
            <a:r>
              <a:rPr lang="nl-NL" dirty="0">
                <a:solidFill>
                  <a:srgbClr val="FF0000"/>
                </a:solidFill>
              </a:rPr>
              <a:t>belasting</a:t>
            </a:r>
            <a:r>
              <a:rPr lang="nl-NL" dirty="0"/>
              <a:t>: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br>
              <a:rPr lang="nl-NL" b="1" dirty="0">
                <a:solidFill>
                  <a:srgbClr val="FF0000"/>
                </a:solidFill>
              </a:rPr>
            </a:br>
            <a:r>
              <a:rPr lang="nl-NL" dirty="0"/>
              <a:t>wat onderdanen aan hun regering moeten betalen. </a:t>
            </a:r>
          </a:p>
        </p:txBody>
      </p:sp>
      <p:pic>
        <p:nvPicPr>
          <p:cNvPr id="3" name="Afbeelding 5" descr="Afbeelding met gebouw, binnen, object&#10;&#10;Beschrijving is gegenereerd met hoge betrouwbaarhei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5446" y="2513191"/>
            <a:ext cx="4432041" cy="664806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1BE52CA5-D0FB-4DA8-86E6-2B75E3CC80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/>
          <a:lstStyle/>
          <a:p>
            <a:pPr lvl="0"/>
            <a:r>
              <a:rPr lang="nl-NL" dirty="0"/>
              <a:t>Politieke ontwikkelingen 2/2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Culturele ontwikkelingen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De </a:t>
            </a:r>
            <a:r>
              <a:rPr lang="nl-NL" dirty="0" err="1"/>
              <a:t>Soemeriërs</a:t>
            </a:r>
            <a:r>
              <a:rPr lang="nl-NL" dirty="0"/>
              <a:t> hadden een hoogontwikkelde cultuur. Nieuwe technieken en werktuigen hoorden bij deze </a:t>
            </a:r>
            <a:r>
              <a:rPr lang="nl-NL" dirty="0">
                <a:solidFill>
                  <a:srgbClr val="FF0000"/>
                </a:solidFill>
              </a:rPr>
              <a:t>beschaving</a:t>
            </a:r>
            <a:r>
              <a:rPr lang="nl-NL" dirty="0"/>
              <a:t>. </a:t>
            </a:r>
          </a:p>
          <a:p>
            <a:pPr marL="0" lvl="0" indent="0">
              <a:lnSpc>
                <a:spcPct val="90000"/>
              </a:lnSpc>
              <a:buNone/>
            </a:pPr>
            <a:endParaRPr lang="nl-NL" dirty="0"/>
          </a:p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Ook hadden ze een </a:t>
            </a:r>
            <a:r>
              <a:rPr lang="nl-NL" dirty="0">
                <a:solidFill>
                  <a:srgbClr val="FF0000"/>
                </a:solidFill>
              </a:rPr>
              <a:t>polytheïstische</a:t>
            </a:r>
            <a:r>
              <a:rPr lang="nl-NL" b="1" dirty="0"/>
              <a:t> </a:t>
            </a:r>
            <a:r>
              <a:rPr lang="nl-NL" dirty="0"/>
              <a:t>godsdienst. Ze verklaarden alles wat gebeurde uit het handelen van de goden in </a:t>
            </a:r>
            <a:r>
              <a:rPr lang="nl-NL" dirty="0">
                <a:solidFill>
                  <a:srgbClr val="FF0000"/>
                </a:solidFill>
              </a:rPr>
              <a:t>mythen</a:t>
            </a:r>
            <a:r>
              <a:rPr lang="nl-NL" dirty="0"/>
              <a:t>. </a:t>
            </a:r>
          </a:p>
          <a:p>
            <a:pPr marL="0" lvl="0" indent="0">
              <a:lnSpc>
                <a:spcPct val="90000"/>
              </a:lnSpc>
              <a:buNone/>
            </a:pPr>
            <a:endParaRPr lang="nl-NL" dirty="0"/>
          </a:p>
          <a:p>
            <a:pPr marL="0" lvl="0" indent="0">
              <a:lnSpc>
                <a:spcPct val="90000"/>
              </a:lnSpc>
              <a:buNone/>
            </a:pPr>
            <a:r>
              <a:rPr lang="nl-NL" dirty="0"/>
              <a:t>Tussen 3300 en 2900 v.C. ontwikkelden de </a:t>
            </a:r>
            <a:r>
              <a:rPr lang="nl-NL" dirty="0" err="1"/>
              <a:t>Soemeriërs</a:t>
            </a:r>
            <a:r>
              <a:rPr lang="nl-NL" dirty="0"/>
              <a:t> het spijkerschrift. Dit was een gevolg van de ingewikkelde organisatie die nodig was voor het besturen van hun steden.</a:t>
            </a:r>
          </a:p>
          <a:p>
            <a:pPr marL="0" lvl="0" indent="0">
              <a:lnSpc>
                <a:spcPct val="90000"/>
              </a:lnSpc>
              <a:buNone/>
            </a:pPr>
            <a:endParaRPr lang="nl-NL" dirty="0"/>
          </a:p>
        </p:txBody>
      </p:sp>
      <p:sp>
        <p:nvSpPr>
          <p:cNvPr id="4" name="Tijdelijke aanduiding voor tekst 4"/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beschaving: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hoogontwikkelde cultuur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polytheïstisch: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met veel goden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mythe: </a:t>
            </a: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cs typeface="Arial"/>
              </a:rPr>
              <a:t>godenverhaal</a:t>
            </a:r>
          </a:p>
          <a:p>
            <a:pPr marL="536579" marR="0" lvl="0" indent="-53657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766599" cy="831134"/>
          </a:xfrm>
        </p:spPr>
        <p:txBody>
          <a:bodyPr anchorCtr="1"/>
          <a:lstStyle/>
          <a:p>
            <a:pPr lvl="0" algn="ctr"/>
            <a:r>
              <a:rPr lang="nl-NL" dirty="0"/>
              <a:t>Het verhaal van </a:t>
            </a:r>
            <a:r>
              <a:rPr lang="nl-NL" dirty="0" err="1"/>
              <a:t>Gilgamesh</a:t>
            </a:r>
            <a:r>
              <a:rPr lang="nl-NL" dirty="0"/>
              <a:t> (rolzegel, omstreeks 2250 v.C.)</a:t>
            </a:r>
          </a:p>
        </p:txBody>
      </p:sp>
      <p:pic>
        <p:nvPicPr>
          <p:cNvPr id="3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49" y="3170727"/>
            <a:ext cx="15874998" cy="619760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297</TotalTime>
  <Words>598</Words>
  <Application>Microsoft Office PowerPoint</Application>
  <PresentationFormat>Aangepast</PresentationFormat>
  <Paragraphs>74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.AppleSystemUIFont</vt:lpstr>
      <vt:lpstr>Arial</vt:lpstr>
      <vt:lpstr>Calibri</vt:lpstr>
      <vt:lpstr>3 sectie content</vt:lpstr>
      <vt:lpstr>Havo  Paragraaf 1.3  De eerste steden</vt:lpstr>
      <vt:lpstr>In deze presentatie leer je:</vt:lpstr>
      <vt:lpstr>Het ontstaan van steden</vt:lpstr>
      <vt:lpstr>De landbouwstedelijke samenleving 1/2</vt:lpstr>
      <vt:lpstr>De landbouwstedelijke samenleving 2/2</vt:lpstr>
      <vt:lpstr>Politieke ontwikkelingen 1/2</vt:lpstr>
      <vt:lpstr>Politieke ontwikkelingen 2/2</vt:lpstr>
      <vt:lpstr>Culturele ontwikkelingen</vt:lpstr>
      <vt:lpstr>Het verhaal van Gilgamesh (rolzegel, omstreeks 2250 v.C.)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is mijn titel</dc:title>
  <dc:creator>Venhoven, Arthur</dc:creator>
  <cp:lastModifiedBy>Jankees den Otter</cp:lastModifiedBy>
  <cp:revision>23</cp:revision>
  <dcterms:created xsi:type="dcterms:W3CDTF">2018-10-10T07:56:58Z</dcterms:created>
  <dcterms:modified xsi:type="dcterms:W3CDTF">2021-10-21T08:28:10Z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</Properties>
</file>